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22"/>
  </p:notesMasterIdLst>
  <p:handoutMasterIdLst>
    <p:handoutMasterId r:id="rId23"/>
  </p:handoutMasterIdLst>
  <p:sldIdLst>
    <p:sldId id="347" r:id="rId2"/>
    <p:sldId id="367" r:id="rId3"/>
    <p:sldId id="368" r:id="rId4"/>
    <p:sldId id="369" r:id="rId5"/>
    <p:sldId id="370" r:id="rId6"/>
    <p:sldId id="371" r:id="rId7"/>
    <p:sldId id="372" r:id="rId8"/>
    <p:sldId id="373" r:id="rId9"/>
    <p:sldId id="374" r:id="rId10"/>
    <p:sldId id="375" r:id="rId11"/>
    <p:sldId id="376" r:id="rId12"/>
    <p:sldId id="377" r:id="rId13"/>
    <p:sldId id="378" r:id="rId14"/>
    <p:sldId id="379" r:id="rId15"/>
    <p:sldId id="380" r:id="rId16"/>
    <p:sldId id="381" r:id="rId17"/>
    <p:sldId id="382" r:id="rId18"/>
    <p:sldId id="383" r:id="rId19"/>
    <p:sldId id="384" r:id="rId20"/>
    <p:sldId id="385" r:id="rId2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495" autoAdjust="0"/>
    <p:restoredTop sz="86400" autoAdjust="0"/>
  </p:normalViewPr>
  <p:slideViewPr>
    <p:cSldViewPr>
      <p:cViewPr varScale="1">
        <p:scale>
          <a:sx n="62" d="100"/>
          <a:sy n="62" d="100"/>
        </p:scale>
        <p:origin x="1288" y="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11/14/2018</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dirty="0"/>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a:t>
            </a:fld>
            <a:endParaRPr lang="en-US" altLang="en-US" dirty="0"/>
          </a:p>
        </p:txBody>
      </p:sp>
    </p:spTree>
    <p:extLst>
      <p:ext uri="{BB962C8B-B14F-4D97-AF65-F5344CB8AC3E}">
        <p14:creationId xmlns:p14="http://schemas.microsoft.com/office/powerpoint/2010/main" val="2655453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dirty="0"/>
          </a:p>
        </p:txBody>
      </p:sp>
      <p:sp>
        <p:nvSpPr>
          <p:cNvPr id="7" name="Content Placeholder 6"/>
          <p:cNvSpPr>
            <a:spLocks noGrp="1"/>
          </p:cNvSpPr>
          <p:nvPr>
            <p:ph sz="quarter" idx="14"/>
          </p:nvPr>
        </p:nvSpPr>
        <p:spPr>
          <a:xfrm>
            <a:off x="228600" y="6096000"/>
            <a:ext cx="8686800" cy="152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Picture Placeholder 8"/>
          <p:cNvSpPr>
            <a:spLocks noGrp="1"/>
          </p:cNvSpPr>
          <p:nvPr>
            <p:ph type="pic" sz="quarter" idx="15"/>
          </p:nvPr>
        </p:nvSpPr>
        <p:spPr>
          <a:xfrm>
            <a:off x="5715000" y="3352800"/>
            <a:ext cx="228600" cy="762000"/>
          </a:xfrm>
        </p:spPr>
        <p:txBody>
          <a:bodyPr/>
          <a:lstStyle/>
          <a:p>
            <a:endParaRPr lang="en-US"/>
          </a:p>
        </p:txBody>
      </p:sp>
    </p:spTree>
    <p:extLst>
      <p:ext uri="{BB962C8B-B14F-4D97-AF65-F5344CB8AC3E}">
        <p14:creationId xmlns:p14="http://schemas.microsoft.com/office/powerpoint/2010/main" val="37374066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395"/>
            <a:ext cx="8229600" cy="1143005"/>
          </a:xfrm>
        </p:spPr>
        <p:txBody>
          <a:bodyPr>
            <a:normAutofit/>
          </a:bodyPr>
          <a:lstStyle/>
          <a:p>
            <a:r>
              <a:rPr lang="en-US" b="1" smtClean="0">
                <a:solidFill>
                  <a:schemeClr val="bg1"/>
                </a:solidFill>
                <a:latin typeface="Arial" pitchFamily="34" charset="0"/>
                <a:cs typeface="Arial" pitchFamily="34" charset="0"/>
              </a:rPr>
              <a:t>Section </a:t>
            </a:r>
            <a:r>
              <a:rPr lang="en-US" b="1" smtClean="0">
                <a:solidFill>
                  <a:schemeClr val="bg1"/>
                </a:solidFill>
              </a:rPr>
              <a:t>12</a:t>
            </a:r>
            <a:r>
              <a:rPr lang="en-US" b="1" smtClean="0">
                <a:solidFill>
                  <a:schemeClr val="bg1"/>
                </a:solidFill>
                <a:latin typeface="Arial" pitchFamily="34" charset="0"/>
                <a:cs typeface="Arial" pitchFamily="34" charset="0"/>
              </a:rPr>
              <a:t>.2 </a:t>
            </a:r>
            <a:endParaRPr lang="en-US" b="1" dirty="0">
              <a:solidFill>
                <a:schemeClr val="bg1"/>
              </a:solidFill>
              <a:latin typeface="Arial" pitchFamily="34" charset="0"/>
              <a:cs typeface="Arial" pitchFamily="34" charset="0"/>
            </a:endParaRPr>
          </a:p>
        </p:txBody>
      </p:sp>
      <p:sp>
        <p:nvSpPr>
          <p:cNvPr id="3" name="Text Placeholder 2"/>
          <p:cNvSpPr>
            <a:spLocks noGrp="1"/>
          </p:cNvSpPr>
          <p:nvPr>
            <p:ph sz="quarter" idx="15"/>
          </p:nvPr>
        </p:nvSpPr>
        <p:spPr>
          <a:xfrm>
            <a:off x="703196" y="3657600"/>
            <a:ext cx="7737608" cy="611640"/>
          </a:xfrm>
          <a:noFill/>
        </p:spPr>
        <p:txBody>
          <a:bodyPr anchor="ctr">
            <a:normAutofit/>
          </a:bodyPr>
          <a:lstStyle/>
          <a:p>
            <a:pPr algn="ctr">
              <a:spcBef>
                <a:spcPts val="0"/>
              </a:spcBef>
              <a:buClr>
                <a:srgbClr val="008080"/>
              </a:buClr>
              <a:buSzPct val="25000"/>
              <a:buNone/>
            </a:pPr>
            <a:r>
              <a:rPr lang="en-US" altLang="en-US" sz="3400" dirty="0">
                <a:solidFill>
                  <a:schemeClr val="bg1"/>
                </a:solidFill>
                <a:latin typeface="Arial" pitchFamily="34" charset="0"/>
                <a:ea typeface="Arial Black"/>
                <a:cs typeface="Arial" pitchFamily="34" charset="0"/>
              </a:rPr>
              <a:t>Chapter </a:t>
            </a:r>
            <a:r>
              <a:rPr lang="en-US" altLang="en-US" sz="3400" dirty="0" smtClean="0">
                <a:solidFill>
                  <a:schemeClr val="bg1"/>
                </a:solidFill>
                <a:ea typeface="Arial Black"/>
              </a:rPr>
              <a:t>12</a:t>
            </a:r>
            <a:endParaRPr lang="en-US" sz="3400" dirty="0" smtClean="0">
              <a:solidFill>
                <a:schemeClr val="bg1"/>
              </a:solidFill>
              <a:latin typeface="Arial" pitchFamily="34" charset="0"/>
              <a:cs typeface="Arial" pitchFamily="34" charset="0"/>
            </a:endParaRPr>
          </a:p>
        </p:txBody>
      </p:sp>
    </p:spTree>
    <p:extLst>
      <p:ext uri="{BB962C8B-B14F-4D97-AF65-F5344CB8AC3E}">
        <p14:creationId xmlns:p14="http://schemas.microsoft.com/office/powerpoint/2010/main" val="1905179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Autocorrelation</a:t>
            </a:r>
          </a:p>
        </p:txBody>
      </p:sp>
      <p:sp>
        <p:nvSpPr>
          <p:cNvPr id="3" name="Content Placeholder 2"/>
          <p:cNvSpPr>
            <a:spLocks noGrp="1"/>
          </p:cNvSpPr>
          <p:nvPr>
            <p:ph idx="1"/>
          </p:nvPr>
        </p:nvSpPr>
        <p:spPr>
          <a:xfrm>
            <a:off x="243114" y="1415142"/>
            <a:ext cx="8610600" cy="1328058"/>
          </a:xfrm>
        </p:spPr>
        <p:txBody>
          <a:bodyPr>
            <a:normAutofit fontScale="92500" lnSpcReduction="10000"/>
          </a:bodyPr>
          <a:lstStyle/>
          <a:p>
            <a:pPr marL="0" indent="0">
              <a:lnSpc>
                <a:spcPct val="110000"/>
              </a:lnSpc>
              <a:buNone/>
            </a:pPr>
            <a:r>
              <a:rPr lang="en-US" dirty="0"/>
              <a:t>The </a:t>
            </a:r>
            <a:r>
              <a:rPr lang="en-US" b="1" i="1" dirty="0"/>
              <a:t>lag </a:t>
            </a:r>
            <a:r>
              <a:rPr lang="en-US" b="1" dirty="0"/>
              <a:t>k</a:t>
            </a:r>
            <a:r>
              <a:rPr lang="en-US" b="1" i="1" dirty="0"/>
              <a:t> autocorrelation </a:t>
            </a:r>
            <a:r>
              <a:rPr lang="en-US" dirty="0"/>
              <a:t>measures the association between series values that are </a:t>
            </a:r>
            <a:r>
              <a:rPr lang="en-US" i="1" dirty="0"/>
              <a:t>k</a:t>
            </a:r>
            <a:r>
              <a:rPr lang="en-US" dirty="0"/>
              <a:t> time periods apart</a:t>
            </a:r>
            <a:r>
              <a:rPr lang="en-US" dirty="0" smtClean="0"/>
              <a:t>.</a:t>
            </a:r>
          </a:p>
          <a:p>
            <a:pPr marL="0" indent="0">
              <a:lnSpc>
                <a:spcPct val="110000"/>
              </a:lnSpc>
              <a:buNone/>
            </a:pPr>
            <a:r>
              <a:rPr lang="en-US" dirty="0"/>
              <a:t>For lag 2 and 66  Apple stock prices</a:t>
            </a:r>
            <a:r>
              <a:rPr lang="en-US" dirty="0" smtClean="0"/>
              <a:t>:</a:t>
            </a:r>
            <a:endParaRPr lang="en-US" dirty="0"/>
          </a:p>
        </p:txBody>
      </p:sp>
      <p:pic>
        <p:nvPicPr>
          <p:cNvPr id="10" name="Picture 2" descr="Two lines of mathematical expressions annotated and followed a text with equations. The first line of expressions read Y subscript 1, Y subscript 2, Y subscript 3, Y subscript 4, ellipsis, Y subscript 64, Y subscript 65, Y subscript 66. The second line of expressions reads Y subscript 1, Y subscript 2, ellipsis, Y subscript 62, Y subscript 63, Y subscript 64, Y subscript 65, Y subscript 66. In the first line of expression, , Y subscript 3 to subscript 66 are boxed and in the second line of expressions Y subscript 1 to Y subscript 64 are boxed. An arrow pointing at the box reads n minus 2 pairs. At the bottom, The text with equations read as follows: For the original Apple price series: r subscript 1 equals 0.915 and r subscript 2 equals 0.808 and for the Apple price differences: r subscript 1 equals 0.161 and r subscript 2 equals negative 0.021."/>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539440" y="3021322"/>
            <a:ext cx="8065120" cy="29984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35189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Autocorrelation (ACF) Plot in </a:t>
            </a:r>
            <a:r>
              <a:rPr lang="en-US" dirty="0" smtClean="0"/>
              <a:t>R (1 of 2)</a:t>
            </a:r>
            <a:endParaRPr lang="en-US" dirty="0"/>
          </a:p>
        </p:txBody>
      </p:sp>
      <p:pic>
        <p:nvPicPr>
          <p:cNvPr id="10" name="Picture 2" descr="A set of command lines. The command lines read:&#10;Hash symbol, Option 1: A C F ( ) in the forecast package&#10;Prompt, require (forecast)&#10;Prompt, A C F (Apple Series)"/>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744201" y="1376351"/>
            <a:ext cx="7665123" cy="822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Placeholder 16" descr="A graph titled Series Apple Series shows lag on the horizontal axis from 5 to 15 and A C F from negative 0.4 to 0.8 in increments of point 2. A line is drawn from 0.0 parallel to lag. Spikes are shown in a decreasing trend from lag 0 to 5 and A C F 0.0 to 0.8 to lag 18 and A C F 0.2. A dashed line is shown parallel to the horizontal axis from A C F 0.22 and another dashed line is show parallel to the horizontal axis from A C F negative 0.38.">
            <a:extLst>
              <a:ext uri="{FF2B5EF4-FFF2-40B4-BE49-F238E27FC236}">
                <a16:creationId xmlns:a16="http://schemas.microsoft.com/office/drawing/2014/main" xmlns="" id="{29D99369-0A4A-4799-838F-10CC7A0F7938}"/>
              </a:ext>
            </a:extLst>
          </p:cNvPr>
          <p:cNvPicPr>
            <a:picLocks noGrp="1" noChangeAspect="1"/>
          </p:cNvPicPr>
          <p:nvPr>
            <p:ph type="pic" sz="quarter" idx="13"/>
          </p:nvPr>
        </p:nvPicPr>
        <p:blipFill>
          <a:blip r:embed="rId3"/>
          <a:stretch>
            <a:fillRect/>
          </a:stretch>
        </p:blipFill>
        <p:spPr>
          <a:xfrm>
            <a:off x="2534519" y="2291351"/>
            <a:ext cx="4074963" cy="2514834"/>
          </a:xfrm>
          <a:prstGeom prst="rect">
            <a:avLst/>
          </a:prstGeom>
        </p:spPr>
      </p:pic>
      <p:pic>
        <p:nvPicPr>
          <p:cNvPr id="19" name="Picture 3" descr="A set of command lines and values. The command lines read:&#10;Prompt, A C F (Apple Series comma plot equals FALSE) &#10;Autocorrelations of series quotation mark Apple Series quotation mark, by lag &#10;0, 1.000. 1, 0.915. 2, 0.808. 3, 0.691. 4, 0.581. 5, 0.523. 6, 0.477. 7, 0.419. 8, 0.368"/>
          <p:cNvPicPr>
            <a:picLocks noGrp="1" noChangeAspect="1" noChangeArrowheads="1"/>
          </p:cNvPicPr>
          <p:nvPr>
            <p:ph type="pic" sz="quarter" idx="15"/>
          </p:nvPr>
        </p:nvPicPr>
        <p:blipFill>
          <a:blip r:embed="rId4">
            <a:extLst>
              <a:ext uri="{28A0092B-C50C-407E-A947-70E740481C1C}">
                <a14:useLocalDpi xmlns:a14="http://schemas.microsoft.com/office/drawing/2010/main" val="0"/>
              </a:ext>
            </a:extLst>
          </a:blip>
          <a:stretch>
            <a:fillRect/>
          </a:stretch>
        </p:blipFill>
        <p:spPr bwMode="auto">
          <a:xfrm>
            <a:off x="920694" y="4876800"/>
            <a:ext cx="7302612" cy="1434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092984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Autocorrelation (ACF) Plot in </a:t>
            </a:r>
            <a:r>
              <a:rPr lang="en-US" dirty="0" smtClean="0"/>
              <a:t>R (2 of 2)</a:t>
            </a:r>
            <a:endParaRPr lang="en-US" dirty="0"/>
          </a:p>
        </p:txBody>
      </p:sp>
      <p:pic>
        <p:nvPicPr>
          <p:cNvPr id="9" name="Picture 2" descr="A set of command lines and values. The command line reads:&#10;Hash symbol, Option 2: s l u A C F () in the Stat 2 Data package&#10;Prompt, require (Stat 2 Data) &#10;Prompt, s l u A C F (Apple Series) &#10;0, N A. 1, 0.915. 2, 0.808. 3, 0.691. 4, 0.581. 5, 0.523. 6, 0.477. 7, 0.419. 8, 0.368. 9, 0.303 &#10;Note: The s l u A C F ( ) function sets the k equals 0 lag to N A rather than 1. This avoids seeing a meaningless large spike at lag 0 in the A C F plot. &#10;Prompt, plot (s l u A C F (Apple Series) comma c I dot type equals open quotes ma close quotes comma main equals open quotes close quotes)"/>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1230021" y="1371600"/>
            <a:ext cx="6683959" cy="2268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Placeholder 10" descr="A line graph shows lag on the horizontal axis from 0 to 15 in increments of 5 and A C F on the vertical axis from negative 0.5 to 0.5 in increments of 5. A line is drawn from 0.0 parallel to the horizontal axis. Spikes with a decreasing trend begin at lag 2, A C F 0.0 to 0.6 and end at lag 20, A C F 0.0 to 0.2. A dashed-line curve with an increasing trend begin at the first line in the graph at lag 2, A C F, 0.3, slopes upward, and ends at lag 20, A C F 0.6. &#10;A dashed-line curve with an decreasing trend below the horizontal axis at the first line in the graph at lag 2, A C F, negative 0.3, slopes downward, and ends at lag 20, A C F negative 0.6. All data are approximate.">
            <a:extLst>
              <a:ext uri="{FF2B5EF4-FFF2-40B4-BE49-F238E27FC236}">
                <a16:creationId xmlns:a16="http://schemas.microsoft.com/office/drawing/2014/main" xmlns="" id="{010EBC04-3817-4EE6-B385-BAEB93A94A67}"/>
              </a:ext>
            </a:extLst>
          </p:cNvPr>
          <p:cNvPicPr>
            <a:picLocks noGrp="1" noChangeAspect="1"/>
          </p:cNvPicPr>
          <p:nvPr>
            <p:ph type="pic" sz="quarter" idx="15"/>
          </p:nvPr>
        </p:nvPicPr>
        <p:blipFill>
          <a:blip r:embed="rId3"/>
          <a:stretch>
            <a:fillRect/>
          </a:stretch>
        </p:blipFill>
        <p:spPr>
          <a:xfrm>
            <a:off x="2594441" y="3806419"/>
            <a:ext cx="3955119" cy="2440873"/>
          </a:xfrm>
          <a:prstGeom prst="rect">
            <a:avLst/>
          </a:prstGeom>
        </p:spPr>
      </p:pic>
    </p:spTree>
    <p:extLst>
      <p:ext uri="{BB962C8B-B14F-4D97-AF65-F5344CB8AC3E}">
        <p14:creationId xmlns:p14="http://schemas.microsoft.com/office/powerpoint/2010/main" val="14812093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ACF of Apple Price Differences</a:t>
            </a:r>
          </a:p>
        </p:txBody>
      </p:sp>
      <p:pic>
        <p:nvPicPr>
          <p:cNvPr id="6" name="Picture Placeholder 5" descr="A graph shows the values 1 to 12 on the horizontal axis in increment of 1. The vertical axis shows A C F from negative 0.3 to 0.3 in increments of 0.1. A line is drawn from 0.0 parallel to the horizontal axis. Spikes are shown above and below the horizontal axis in an increasing and decreasing trend. The highest points are marked at 0.18, 0.17, 0.05, 0.02. The lowest points below the horizontal axis are marked at lag negative 0.08; negative 0.2; negative 0.3; negative 0.18, negative 0. 08.&#10;A dashed-line curve with an increasing trend begins at lag 1, A C F 0.25 slopes upward, and ends at lag 12, A C F 0.29. A dashed-line curve with a decreasing trend begins below in the graph at lag negative 0.25, slopes downward, and ends at lag 12, negative 0.29. All data are approximate.">
            <a:extLst>
              <a:ext uri="{FF2B5EF4-FFF2-40B4-BE49-F238E27FC236}">
                <a16:creationId xmlns:a16="http://schemas.microsoft.com/office/drawing/2014/main" xmlns="" id="{F4D55320-D831-4BB4-B3AE-ACB396590BFB}"/>
              </a:ext>
            </a:extLst>
          </p:cNvPr>
          <p:cNvPicPr>
            <a:picLocks noGrp="1" noChangeAspect="1"/>
          </p:cNvPicPr>
          <p:nvPr>
            <p:ph type="pic" sz="quarter" idx="11"/>
          </p:nvPr>
        </p:nvPicPr>
        <p:blipFill>
          <a:blip r:embed="rId2"/>
          <a:stretch>
            <a:fillRect/>
          </a:stretch>
        </p:blipFill>
        <p:spPr>
          <a:xfrm>
            <a:off x="1817179" y="1707320"/>
            <a:ext cx="5509642" cy="3400236"/>
          </a:xfrm>
          <a:prstGeom prst="rect">
            <a:avLst/>
          </a:prstGeom>
        </p:spPr>
      </p:pic>
      <p:sp>
        <p:nvSpPr>
          <p:cNvPr id="5" name="Content Placeholder 4"/>
          <p:cNvSpPr>
            <a:spLocks noGrp="1"/>
          </p:cNvSpPr>
          <p:nvPr>
            <p:ph idx="1"/>
          </p:nvPr>
        </p:nvSpPr>
        <p:spPr>
          <a:xfrm>
            <a:off x="243114" y="5416720"/>
            <a:ext cx="8610600" cy="526880"/>
          </a:xfrm>
        </p:spPr>
        <p:txBody>
          <a:bodyPr>
            <a:normAutofit/>
          </a:bodyPr>
          <a:lstStyle/>
          <a:p>
            <a:pPr marL="0" indent="0">
              <a:buNone/>
            </a:pPr>
            <a:r>
              <a:rPr lang="en-US" dirty="0" smtClean="0"/>
              <a:t>Typical of “random noise” with uncorrelated errors</a:t>
            </a:r>
            <a:endParaRPr lang="en-US" dirty="0"/>
          </a:p>
        </p:txBody>
      </p:sp>
    </p:spTree>
    <p:extLst>
      <p:ext uri="{BB962C8B-B14F-4D97-AF65-F5344CB8AC3E}">
        <p14:creationId xmlns:p14="http://schemas.microsoft.com/office/powerpoint/2010/main" val="36744703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err="1"/>
              <a:t>Stationarity</a:t>
            </a:r>
            <a:endParaRPr lang="en-US" dirty="0"/>
          </a:p>
        </p:txBody>
      </p:sp>
      <p:sp>
        <p:nvSpPr>
          <p:cNvPr id="11" name="Content Placeholder 10"/>
          <p:cNvSpPr>
            <a:spLocks noGrp="1"/>
          </p:cNvSpPr>
          <p:nvPr>
            <p:ph sz="quarter" idx="10"/>
          </p:nvPr>
        </p:nvSpPr>
        <p:spPr>
          <a:xfrm>
            <a:off x="247304" y="1407392"/>
            <a:ext cx="8668095" cy="4764807"/>
          </a:xfrm>
        </p:spPr>
        <p:txBody>
          <a:bodyPr>
            <a:normAutofit/>
          </a:bodyPr>
          <a:lstStyle/>
          <a:p>
            <a:pPr marL="0" indent="0">
              <a:buNone/>
            </a:pPr>
            <a:r>
              <a:rPr lang="en-US" u="sng" dirty="0"/>
              <a:t>Rough idea</a:t>
            </a:r>
            <a:r>
              <a:rPr lang="en-US" dirty="0"/>
              <a:t>: In a </a:t>
            </a:r>
            <a:r>
              <a:rPr lang="en-US" b="1" i="1" dirty="0"/>
              <a:t>stationary series</a:t>
            </a:r>
            <a:r>
              <a:rPr lang="en-US" i="1" dirty="0"/>
              <a:t>, </a:t>
            </a:r>
            <a:r>
              <a:rPr lang="en-US" dirty="0"/>
              <a:t>the characteristics (mean, variance, autocorrelations) stay the same over time</a:t>
            </a:r>
            <a:r>
              <a:rPr lang="en-US" dirty="0" smtClean="0"/>
              <a:t>.</a:t>
            </a:r>
          </a:p>
          <a:p>
            <a:pPr marL="0" indent="0">
              <a:buNone/>
            </a:pPr>
            <a:r>
              <a:rPr lang="en-US" dirty="0"/>
              <a:t>Signs of a </a:t>
            </a:r>
            <a:r>
              <a:rPr lang="en-US" i="1" dirty="0"/>
              <a:t>lack</a:t>
            </a:r>
            <a:r>
              <a:rPr lang="en-US" dirty="0"/>
              <a:t> of </a:t>
            </a:r>
            <a:r>
              <a:rPr lang="en-US" dirty="0" err="1"/>
              <a:t>stationarity</a:t>
            </a:r>
            <a:r>
              <a:rPr lang="en-US" dirty="0"/>
              <a:t>:</a:t>
            </a:r>
          </a:p>
          <a:p>
            <a:pPr marL="685800" indent="-457200"/>
            <a:r>
              <a:rPr lang="en-US" dirty="0" smtClean="0"/>
              <a:t>General </a:t>
            </a:r>
            <a:r>
              <a:rPr lang="en-US" dirty="0"/>
              <a:t>increasing or decreasing trends over time</a:t>
            </a:r>
          </a:p>
          <a:p>
            <a:pPr marL="685800" indent="-457200"/>
            <a:r>
              <a:rPr lang="en-US" dirty="0"/>
              <a:t>A slow linear decay in the </a:t>
            </a:r>
            <a:r>
              <a:rPr lang="en-US" dirty="0" smtClean="0"/>
              <a:t>ACF</a:t>
            </a:r>
            <a:endParaRPr lang="en-US" dirty="0"/>
          </a:p>
        </p:txBody>
      </p:sp>
    </p:spTree>
    <p:extLst>
      <p:ext uri="{BB962C8B-B14F-4D97-AF65-F5344CB8AC3E}">
        <p14:creationId xmlns:p14="http://schemas.microsoft.com/office/powerpoint/2010/main" val="30408243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Apple Prices</a:t>
            </a:r>
          </a:p>
        </p:txBody>
      </p:sp>
      <p:pic>
        <p:nvPicPr>
          <p:cNvPr id="8" name="Picture 2" descr="Four annotated graphs. The first graph correlates Time against Apple series and it shows an upward sloping trend. The horizontal axis plots the values of time and the vertical axis plots the values of Apple series. The trend begins from (0, 90). Initially, the trend slopes upwards. In the first 20 days the price rises up to 110. The trend then gradually drops to 104 in the 36th day. In the following 5 days, the price peaks to 115 and starts to drop again only to rise and terminates at (70, 117). &#10;The second graph plots lag against A C F. The horizontal axis plots the values of Lag and the vertical axis plots the values of A C F. A line that is parallel to the horizontal axis corresponds to the 0.0 A F C. The data for the 17 lines are as follows: 1, .9; 2, .8; 3, .7, 4, .6.3; 5, .6; 6, .5; 7, .4; 8, .3; 9, .33; 10, .3; 11, .26; 12, 24; 13, 22; 14, .2, 15, .2; 16, .2; and 17, .2. One of the curve extends on the positive A C F side from (1, .21) to (17, .7) and the other curve extends on the negative A C F side from (1, negative 2.2) to (17, negative .7).&#10;These two graphs are annotated as Apple Prices are not stationary.&#10;The third graph plots time against Apple Difference. The horizontal axis plots the values of Time and the vertical axis plots the values of Apple difference. A trend with several peaks and troughs begins at (0, negative 1) and terminates at (67, negative 0.5).&#10;The fourth plots lag against A C F. The horizontal axis plots the values of Lag and the vertical axis plots the values of A C F. A line that is parallel to the horizontal axis corresponds to the 0.0 Autocorrelation. The data for the 17 lines are as follows: 1, .17; 2, .negative .02; 3, negative .2; 4, negative .2; 5, .08; 6, .1; 7, 0.01; 8, .08; 9, negative .1; 10, negative .05; 11, .negative .1; 12,.02; 13, negative .05; 14, negative .01, 15, negative.1; 16, negative .01. One of the curve extends from (1, .22) to (16, .3) and the other curve extends from (1, negative 2.2) to (17, negative .3).&#10;These two graphs are annotated as Apple Prices are stationary."/>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873508" y="1524000"/>
            <a:ext cx="7396985" cy="4651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927882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Seasonal Differences and </a:t>
            </a:r>
            <a:r>
              <a:rPr lang="en-US" dirty="0" err="1"/>
              <a:t>Stationarity</a:t>
            </a:r>
            <a:endParaRPr lang="en-US" dirty="0"/>
          </a:p>
        </p:txBody>
      </p:sp>
      <p:sp>
        <p:nvSpPr>
          <p:cNvPr id="3" name="Content Placeholder 2"/>
          <p:cNvSpPr>
            <a:spLocks noGrp="1"/>
          </p:cNvSpPr>
          <p:nvPr>
            <p:ph idx="1"/>
          </p:nvPr>
        </p:nvSpPr>
        <p:spPr>
          <a:xfrm>
            <a:off x="243114" y="1379591"/>
            <a:ext cx="8610600" cy="2184280"/>
          </a:xfrm>
        </p:spPr>
        <p:txBody>
          <a:bodyPr>
            <a:normAutofit lnSpcReduction="10000"/>
          </a:bodyPr>
          <a:lstStyle/>
          <a:p>
            <a:pPr marL="0" indent="0">
              <a:lnSpc>
                <a:spcPct val="110000"/>
              </a:lnSpc>
              <a:spcBef>
                <a:spcPts val="624"/>
              </a:spcBef>
              <a:buNone/>
            </a:pPr>
            <a:r>
              <a:rPr lang="en-US" sz="2400" dirty="0"/>
              <a:t>For seasonal series, look for ACF patterns at seasonal lags</a:t>
            </a:r>
          </a:p>
          <a:p>
            <a:pPr marL="0" indent="0">
              <a:lnSpc>
                <a:spcPct val="110000"/>
              </a:lnSpc>
              <a:spcBef>
                <a:spcPts val="624"/>
              </a:spcBef>
              <a:buNone/>
            </a:pPr>
            <a:r>
              <a:rPr lang="en-US" sz="2400" dirty="0"/>
              <a:t>(e.g., 12, 24, 36, … for monthly data</a:t>
            </a:r>
            <a:r>
              <a:rPr lang="en-US" sz="2400" dirty="0" smtClean="0"/>
              <a:t>)</a:t>
            </a:r>
          </a:p>
          <a:p>
            <a:pPr marL="0" indent="0">
              <a:lnSpc>
                <a:spcPct val="110000"/>
              </a:lnSpc>
              <a:spcBef>
                <a:spcPts val="624"/>
              </a:spcBef>
              <a:buNone/>
            </a:pPr>
            <a:r>
              <a:rPr lang="en-US" sz="2400" dirty="0"/>
              <a:t>Dataset: </a:t>
            </a:r>
            <a:r>
              <a:rPr lang="en-US" sz="2400" b="1" dirty="0"/>
              <a:t>PeaceBridge2003</a:t>
            </a:r>
            <a:r>
              <a:rPr lang="en-US" sz="2400" dirty="0"/>
              <a:t> (Stat2Data</a:t>
            </a:r>
            <a:r>
              <a:rPr lang="en-US" sz="2400" dirty="0" smtClean="0"/>
              <a:t>)</a:t>
            </a:r>
          </a:p>
          <a:p>
            <a:pPr marL="0" indent="0">
              <a:lnSpc>
                <a:spcPct val="110000"/>
              </a:lnSpc>
              <a:spcBef>
                <a:spcPts val="624"/>
              </a:spcBef>
              <a:buNone/>
            </a:pPr>
            <a:r>
              <a:rPr lang="en-US" sz="2400" dirty="0"/>
              <a:t>Monthly traffic (1000’s) across the Peace Bridge for 2003 through </a:t>
            </a:r>
            <a:r>
              <a:rPr lang="en-US" sz="2400" dirty="0" smtClean="0"/>
              <a:t>2015</a:t>
            </a:r>
            <a:endParaRPr lang="en-US" sz="2400" dirty="0"/>
          </a:p>
        </p:txBody>
      </p:sp>
      <p:pic>
        <p:nvPicPr>
          <p:cNvPr id="10" name="Picture Placeholder 9" descr="A line graph shows time on the horizontal axis from 2004 to 2016 in increments of 2 and traffic 0 3 from 400 to 800 in increments of 100. The graph has an irregular downward trend with peaks and troughs. The line begins before time 2004, traffic 500; peaks to the highest at 800 before 2004 and drops to the lowest between 2014 and 2016 and traffic 300. The graph ends in 2016, traffic 0 3 400. All data are approximate.">
            <a:extLst>
              <a:ext uri="{FF2B5EF4-FFF2-40B4-BE49-F238E27FC236}">
                <a16:creationId xmlns:a16="http://schemas.microsoft.com/office/drawing/2014/main" xmlns="" id="{D7F34A4A-39A8-4AB2-972A-F1A66E11419C}"/>
              </a:ext>
            </a:extLst>
          </p:cNvPr>
          <p:cNvPicPr>
            <a:picLocks noGrp="1" noChangeAspect="1"/>
          </p:cNvPicPr>
          <p:nvPr>
            <p:ph type="pic" sz="quarter" idx="11"/>
          </p:nvPr>
        </p:nvPicPr>
        <p:blipFill>
          <a:blip r:embed="rId2"/>
          <a:stretch>
            <a:fillRect/>
          </a:stretch>
        </p:blipFill>
        <p:spPr>
          <a:xfrm>
            <a:off x="2231426" y="3529868"/>
            <a:ext cx="4553423" cy="2810113"/>
          </a:xfrm>
          <a:prstGeom prst="rect">
            <a:avLst/>
          </a:prstGeom>
        </p:spPr>
      </p:pic>
    </p:spTree>
    <p:extLst>
      <p:ext uri="{BB962C8B-B14F-4D97-AF65-F5344CB8AC3E}">
        <p14:creationId xmlns:p14="http://schemas.microsoft.com/office/powerpoint/2010/main" val="10771836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ACF for Bridge Traffic and Differences</a:t>
            </a:r>
          </a:p>
        </p:txBody>
      </p:sp>
      <p:pic>
        <p:nvPicPr>
          <p:cNvPr id="6" name="Picture 2" descr="Two pairs of graphs are shown. The first pair is labeled Original Series and the second pair is labeled First Differences. The first line graph under Original Series shows time on the horizontal axis from 2004 to 2016 in increments of 2 and traffic03 from 400 to 800 in increments of 100. The graph has an irregular downward trend with peaks and troughs. The line begins before time 2004, traffic 500; peaks to the highest at 800 before 2004 and drops to the lowest between 2014 and 2016 and traffic 300. The graph ends at 2016, traffic 0 3 400.&#10;The first graph under first difference shows time on the horizontal axis from 2004 to 2016 in increments of 2 and traffic difference from negative 200, negative 100, 0, 50, and 100. The graph has an irregular downward trend with peaks and troughs. The line begins before time 2004, traffic difference negative 50; peaks to the highest at 200 before 2004 and drops to the lowest before 2014 and traffic difference negative 200. The graph ends at 2016, traffic difference 0.&#10;The second graph under original series shows lag from 0 to 48 on the horizontal axis in increments of 6. The vertical axis shows the values negative 0.5 to 0.5 in increments of 0.5. A line is drawn from 0.0 parallel to the horizontal axis. &#10;Spikes are shown above the horizontal axis in an increasing and decreasing trend, The highest points are marked at 2, 0.8; 12, 0.9; 24, 0.7, 36, 0.6; 48, 0.5. &#10;The lowest points below the horizontal axis are marked at 6, negative 0.5; 18, negative 0.4; 30, negative 0.3; 42, negative 0.2.&#10;A dashed-line curve with an increasing trend begins at the first line in the graph at lag 2, A C F 0.2, slopes upward, and ends at lag 48, A C F 0.5. &#10;A dashed-line curve with a decreasing trend begins below at the first line in the graph at lag, A C F negative 0.2, slopes downward, and ends at lag 48, A C F negative 0.5.&#10;The second graph under first differences shows lag from 0 to 48 on the horizontal axis in increments of 6. The vertical axis shows the values negative 0.5 to 0.5 in increments of 0.5. A line is drawn from 0.0 parallel to the horizontal axis. &#10;Spikes are shown above the horizontal axis in an increasing and decreasing trend, the highest points are marked at lag 12, A C F 0.8; 24, A C F 0.9; lag 36, A C F 0.7; lag 48, A C F 0.5. &#10;The lowest points below the horizontal axis are marked at lag 6, A C F negative 0.6; lag 18, A C F negative 0.58; lag 30, A C F negative 0.57; lag 42, A C F negative 0.56.&#10;A dashed-line curve with an increasing trend begins at the first line in the graph at lag 2, A C F 0.2, slopes upward, and ends at lag 48, A C F 0.5. &#10;A dashed-line curve with a decreasing trend begins below at the first line in the graph at lag 2, A C F negative 0.2, slopes downward, and ends at lag 48, A C F negative 0.5."/>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945070" y="1447800"/>
            <a:ext cx="7253860" cy="46971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933021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Seasonal Differences</a:t>
            </a:r>
          </a:p>
        </p:txBody>
      </p:sp>
      <p:sp>
        <p:nvSpPr>
          <p:cNvPr id="11" name="Content Placeholder 10"/>
          <p:cNvSpPr>
            <a:spLocks noGrp="1"/>
          </p:cNvSpPr>
          <p:nvPr>
            <p:ph sz="quarter" idx="10"/>
          </p:nvPr>
        </p:nvSpPr>
        <p:spPr>
          <a:xfrm>
            <a:off x="247304" y="1407392"/>
            <a:ext cx="8591895" cy="4764807"/>
          </a:xfrm>
        </p:spPr>
        <p:txBody>
          <a:bodyPr/>
          <a:lstStyle/>
          <a:p>
            <a:pPr marL="0" indent="0">
              <a:buNone/>
            </a:pPr>
            <a:r>
              <a:rPr lang="en-US" dirty="0"/>
              <a:t>For monthly data, the first </a:t>
            </a:r>
            <a:r>
              <a:rPr lang="en-US" b="1" i="1" dirty="0"/>
              <a:t>seasonal difference</a:t>
            </a:r>
            <a:r>
              <a:rPr lang="en-US" b="1" dirty="0"/>
              <a:t> </a:t>
            </a:r>
            <a:r>
              <a:rPr lang="en-US" dirty="0"/>
              <a:t>is</a:t>
            </a:r>
          </a:p>
          <a:p>
            <a:pPr marL="0" indent="0" algn="ctr">
              <a:buNone/>
            </a:pPr>
            <a:r>
              <a:rPr lang="en-US" dirty="0"/>
              <a:t>∆</a:t>
            </a:r>
            <a:r>
              <a:rPr lang="en-US" baseline="-25000" dirty="0"/>
              <a:t>12</a:t>
            </a:r>
            <a:r>
              <a:rPr lang="en-US" i="1" dirty="0"/>
              <a:t>Y</a:t>
            </a:r>
            <a:r>
              <a:rPr lang="en-US" i="1" baseline="-25000" dirty="0"/>
              <a:t>t</a:t>
            </a:r>
            <a:r>
              <a:rPr lang="en-US" dirty="0"/>
              <a:t> = </a:t>
            </a:r>
            <a:r>
              <a:rPr lang="en-US" i="1" dirty="0" err="1"/>
              <a:t>Y</a:t>
            </a:r>
            <a:r>
              <a:rPr lang="en-US" i="1" baseline="-25000" dirty="0" err="1"/>
              <a:t>t</a:t>
            </a:r>
            <a:r>
              <a:rPr lang="en-US" dirty="0"/>
              <a:t> − </a:t>
            </a:r>
            <a:r>
              <a:rPr lang="en-US" i="1" dirty="0" err="1"/>
              <a:t>Y</a:t>
            </a:r>
            <a:r>
              <a:rPr lang="en-US" i="1" baseline="-25000" dirty="0" err="1"/>
              <a:t>t</a:t>
            </a:r>
            <a:r>
              <a:rPr lang="en-US" dirty="0"/>
              <a:t> </a:t>
            </a:r>
            <a:r>
              <a:rPr lang="en-US" baseline="-25000" dirty="0"/>
              <a:t>−12</a:t>
            </a:r>
          </a:p>
          <a:p>
            <a:pPr marL="0" indent="0" algn="ctr">
              <a:buNone/>
            </a:pPr>
            <a:r>
              <a:rPr lang="en-US" sz="2400" dirty="0"/>
              <a:t>(change from the same month the previous year)</a:t>
            </a:r>
          </a:p>
          <a:p>
            <a:pPr marL="0" indent="0">
              <a:buNone/>
            </a:pPr>
            <a:endParaRPr lang="en-US" dirty="0" smtClean="0"/>
          </a:p>
          <a:p>
            <a:pPr marL="0" indent="0">
              <a:buNone/>
            </a:pPr>
            <a:r>
              <a:rPr lang="en-US" dirty="0" smtClean="0"/>
              <a:t>We </a:t>
            </a:r>
            <a:r>
              <a:rPr lang="en-US" dirty="0"/>
              <a:t>can also mix regular and seasonal differences:</a:t>
            </a:r>
          </a:p>
          <a:p>
            <a:pPr marL="0" indent="0">
              <a:buNone/>
            </a:pPr>
            <a:r>
              <a:rPr lang="en-US" dirty="0"/>
              <a:t>∆</a:t>
            </a:r>
            <a:r>
              <a:rPr lang="en-US" baseline="-25000" dirty="0"/>
              <a:t>12</a:t>
            </a:r>
            <a:r>
              <a:rPr lang="en-US" dirty="0"/>
              <a:t>(∆</a:t>
            </a:r>
            <a:r>
              <a:rPr lang="en-US" i="1" dirty="0" err="1"/>
              <a:t>Y</a:t>
            </a:r>
            <a:r>
              <a:rPr lang="en-US" i="1" baseline="-25000" dirty="0" err="1"/>
              <a:t>t</a:t>
            </a:r>
            <a:r>
              <a:rPr lang="en-US" dirty="0"/>
              <a:t>) = ∆</a:t>
            </a:r>
            <a:r>
              <a:rPr lang="en-US" baseline="-25000" dirty="0"/>
              <a:t>12</a:t>
            </a:r>
            <a:r>
              <a:rPr lang="en-US" dirty="0"/>
              <a:t>(</a:t>
            </a:r>
            <a:r>
              <a:rPr lang="en-US" i="1" dirty="0" err="1"/>
              <a:t>Y</a:t>
            </a:r>
            <a:r>
              <a:rPr lang="en-US" i="1" baseline="-25000" dirty="0" err="1"/>
              <a:t>t</a:t>
            </a:r>
            <a:r>
              <a:rPr lang="en-US" dirty="0"/>
              <a:t> − </a:t>
            </a:r>
            <a:r>
              <a:rPr lang="en-US" i="1" dirty="0" err="1"/>
              <a:t>Y</a:t>
            </a:r>
            <a:r>
              <a:rPr lang="en-US" i="1" baseline="-25000" dirty="0" err="1"/>
              <a:t>t</a:t>
            </a:r>
            <a:r>
              <a:rPr lang="en-US" baseline="-25000" dirty="0"/>
              <a:t> −1</a:t>
            </a:r>
            <a:r>
              <a:rPr lang="en-US" dirty="0"/>
              <a:t>)</a:t>
            </a:r>
          </a:p>
          <a:p>
            <a:pPr marL="1262063" indent="0">
              <a:buNone/>
            </a:pPr>
            <a:r>
              <a:rPr lang="en-US" dirty="0"/>
              <a:t>= (</a:t>
            </a:r>
            <a:r>
              <a:rPr lang="en-US" i="1" dirty="0" err="1"/>
              <a:t>Y</a:t>
            </a:r>
            <a:r>
              <a:rPr lang="en-US" i="1" baseline="-25000" dirty="0" err="1"/>
              <a:t>t</a:t>
            </a:r>
            <a:r>
              <a:rPr lang="en-US" dirty="0"/>
              <a:t> − </a:t>
            </a:r>
            <a:r>
              <a:rPr lang="en-US" i="1" dirty="0" err="1"/>
              <a:t>Y</a:t>
            </a:r>
            <a:r>
              <a:rPr lang="en-US" i="1" baseline="-25000" dirty="0" err="1"/>
              <a:t>t</a:t>
            </a:r>
            <a:r>
              <a:rPr lang="en-US" baseline="-25000" dirty="0"/>
              <a:t> −1</a:t>
            </a:r>
            <a:r>
              <a:rPr lang="en-US" dirty="0"/>
              <a:t>) − (</a:t>
            </a:r>
            <a:r>
              <a:rPr lang="en-US" i="1" dirty="0" err="1"/>
              <a:t>Y</a:t>
            </a:r>
            <a:r>
              <a:rPr lang="en-US" i="1" baseline="-25000" dirty="0" err="1"/>
              <a:t>t</a:t>
            </a:r>
            <a:r>
              <a:rPr lang="en-US" baseline="-25000" dirty="0"/>
              <a:t> − 12</a:t>
            </a:r>
            <a:r>
              <a:rPr lang="en-US" dirty="0"/>
              <a:t> − </a:t>
            </a:r>
            <a:r>
              <a:rPr lang="en-US" i="1" dirty="0" err="1"/>
              <a:t>Y</a:t>
            </a:r>
            <a:r>
              <a:rPr lang="en-US" i="1" baseline="-25000" dirty="0" err="1"/>
              <a:t>t</a:t>
            </a:r>
            <a:r>
              <a:rPr lang="en-US" baseline="-25000" dirty="0"/>
              <a:t> −13</a:t>
            </a:r>
            <a:r>
              <a:rPr lang="en-US" dirty="0"/>
              <a:t>)</a:t>
            </a:r>
          </a:p>
          <a:p>
            <a:pPr marL="1262063" indent="0">
              <a:buNone/>
            </a:pPr>
            <a:r>
              <a:rPr lang="en-US" dirty="0"/>
              <a:t>= (</a:t>
            </a:r>
            <a:r>
              <a:rPr lang="en-US" i="1" dirty="0" err="1"/>
              <a:t>Y</a:t>
            </a:r>
            <a:r>
              <a:rPr lang="en-US" i="1" baseline="-25000" dirty="0" err="1"/>
              <a:t>t</a:t>
            </a:r>
            <a:r>
              <a:rPr lang="en-US" dirty="0"/>
              <a:t> − </a:t>
            </a:r>
            <a:r>
              <a:rPr lang="en-US" i="1" dirty="0" err="1"/>
              <a:t>Y</a:t>
            </a:r>
            <a:r>
              <a:rPr lang="en-US" i="1" baseline="-25000" dirty="0" err="1"/>
              <a:t>t</a:t>
            </a:r>
            <a:r>
              <a:rPr lang="en-US" baseline="-25000" dirty="0"/>
              <a:t> −12</a:t>
            </a:r>
            <a:r>
              <a:rPr lang="en-US" dirty="0"/>
              <a:t>) − (</a:t>
            </a:r>
            <a:r>
              <a:rPr lang="en-US" i="1" dirty="0" err="1"/>
              <a:t>Y</a:t>
            </a:r>
            <a:r>
              <a:rPr lang="en-US" i="1" baseline="-25000" dirty="0" err="1"/>
              <a:t>t</a:t>
            </a:r>
            <a:r>
              <a:rPr lang="en-US" baseline="-25000" dirty="0"/>
              <a:t> − 1</a:t>
            </a:r>
            <a:r>
              <a:rPr lang="en-US" dirty="0"/>
              <a:t> − </a:t>
            </a:r>
            <a:r>
              <a:rPr lang="en-US" i="1" dirty="0" err="1"/>
              <a:t>Y</a:t>
            </a:r>
            <a:r>
              <a:rPr lang="en-US" i="1" baseline="-25000" dirty="0" err="1"/>
              <a:t>t</a:t>
            </a:r>
            <a:r>
              <a:rPr lang="en-US" baseline="-25000" dirty="0"/>
              <a:t> −13</a:t>
            </a:r>
            <a:r>
              <a:rPr lang="en-US" dirty="0"/>
              <a:t>)</a:t>
            </a:r>
          </a:p>
          <a:p>
            <a:pPr marL="1262063" indent="0">
              <a:buNone/>
            </a:pPr>
            <a:r>
              <a:rPr lang="en-US" dirty="0"/>
              <a:t>= ∆(∆</a:t>
            </a:r>
            <a:r>
              <a:rPr lang="en-US" baseline="-25000" dirty="0"/>
              <a:t>12</a:t>
            </a:r>
            <a:r>
              <a:rPr lang="en-US" i="1" dirty="0"/>
              <a:t> </a:t>
            </a:r>
            <a:r>
              <a:rPr lang="en-US" i="1" dirty="0" err="1"/>
              <a:t>Y</a:t>
            </a:r>
            <a:r>
              <a:rPr lang="en-US" i="1" baseline="-25000" dirty="0" err="1"/>
              <a:t>t</a:t>
            </a:r>
            <a:r>
              <a:rPr lang="en-US" dirty="0" smtClean="0"/>
              <a:t>)</a:t>
            </a:r>
            <a:endParaRPr lang="en-US" dirty="0"/>
          </a:p>
        </p:txBody>
      </p:sp>
    </p:spTree>
    <p:extLst>
      <p:ext uri="{BB962C8B-B14F-4D97-AF65-F5344CB8AC3E}">
        <p14:creationId xmlns:p14="http://schemas.microsoft.com/office/powerpoint/2010/main" val="4276262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Bridge Traffic with Seasonal Differences</a:t>
            </a:r>
          </a:p>
        </p:txBody>
      </p:sp>
      <p:pic>
        <p:nvPicPr>
          <p:cNvPr id="7" name="Picture 2" descr="Two series of graphs are shown. The first set is labeled first seasonal difference and the second is labeled one regular plus one seasonal Difference. The first line graph under first seasonal difference shows time on the horizontal axis from 2004 to 2016 in increments of 2 and seasonal difference from negative 80 to 80 in increments of 20. The graph has an irregular up and downward trend with peaks and troughs. The line begins in year 2004, seasonal difference negative 70; drops to the lowest between 2004 and 2006 and seasonal difference negative 80; peaks to the highest in 2004, seasonal difference 60. The graph ends in 2016, seasonal difference negative 20.&#10;The first graph under regular one plus one seasonal Difference shows time on the horizontal axis from 2004 to 2016 in increments of 2 and regular plus seasonal Difference from negative 50 to 100 in increments of 50. The graph has an irregular up and downward trend with peaks and troughs. The line begins in year 2004, regular plus seasonal Difference negative 20; peaks to the highest in 2004, regular plus seasonal Difference 100; drops to the lowest between 2004 and 2006 and regular plus seasonal Difference negative 60. The graph ends in 2016, regular plus seasonal Difference negative 40.&#10;The second graph under first seasonal difference shows lag from 0 to 48 on the horizontal axis in increments of 2. The vertical axis shows A C F negative 0.2 to 0.4 in increments of 0.2. A line is drawn from 0.0 parallel to the horizontal axis. &#10;Spikes are shown above and below the horizontal axis in an increasing and decreasing trend, The highest point is marked at lag 2, A C F 0.5. The lowest points below the horizontal axis are marked at lag 37, A C F negative 0.3.&#10;A dashed-line curve with an increasing trend begins at the first line in the graph at lag 2, A C F 0.2, slopes upward, and ends at lag 48, A C F 0.4. &#10;A dashed-line curve with a decreasing trend begins below at the first line in the graph at lag, A C F negative 0.2, slopes downward, and ends at lag 48, A C F negative 0.4.&#10;The second graph under first differences shows lag from 0 to 48 on the horizontal axis in increments of 8. The vertical axis shows the values negative 0.4 to 0.1 and above in increments of 0.1. A line is drawn from 0.0 parallel to the horizontal axis. &#10;Spikes are shown above and below the horizontal axis in an increasing and decreasing trend. The highest points are marked at lag 9, A C F above 0.1. The lowest points below the horizontal axis are marked at lag 2, A C F negative 0.4.&#10;A dashed-line curve with an increasing trend begins at the first line in the graph at lag 0, A C F above 0.1, slopes upward, and ends at lag 48, A C F above 0.1. &#10;A dashed-line curve with a decreasing trend begins below at the first line in the graph at lag 2, A C F negative 0.2, slopes downward, and ends at lag 48, A C F negative 0.3.&#10;All data are approximate."/>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1132849" y="1524000"/>
            <a:ext cx="6878303" cy="45599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089656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 12.2</a:t>
            </a:r>
          </a:p>
        </p:txBody>
      </p:sp>
      <p:sp>
        <p:nvSpPr>
          <p:cNvPr id="3" name="Content Placeholder 2"/>
          <p:cNvSpPr>
            <a:spLocks noGrp="1"/>
          </p:cNvSpPr>
          <p:nvPr>
            <p:ph sz="quarter" idx="10"/>
          </p:nvPr>
        </p:nvSpPr>
        <p:spPr>
          <a:xfrm>
            <a:off x="247304" y="1407392"/>
            <a:ext cx="8515695" cy="4805217"/>
          </a:xfrm>
        </p:spPr>
        <p:txBody>
          <a:bodyPr>
            <a:noAutofit/>
          </a:bodyPr>
          <a:lstStyle/>
          <a:p>
            <a:pPr marL="0" indent="0">
              <a:spcBef>
                <a:spcPct val="0"/>
              </a:spcBef>
              <a:spcAft>
                <a:spcPct val="15000"/>
              </a:spcAft>
              <a:buNone/>
            </a:pPr>
            <a:r>
              <a:rPr lang="en-US" altLang="en-US" sz="2400" dirty="0">
                <a:sym typeface="Symbol" panose="05050102010706020507" pitchFamily="18" charset="2"/>
              </a:rPr>
              <a:t>Random walk</a:t>
            </a:r>
          </a:p>
          <a:p>
            <a:pPr marL="0" indent="0">
              <a:spcBef>
                <a:spcPct val="0"/>
              </a:spcBef>
              <a:spcAft>
                <a:spcPct val="15000"/>
              </a:spcAft>
              <a:buNone/>
            </a:pPr>
            <a:r>
              <a:rPr lang="en-US" altLang="en-US" sz="2400" dirty="0">
                <a:sym typeface="Symbol" panose="05050102010706020507" pitchFamily="18" charset="2"/>
              </a:rPr>
              <a:t>Differences</a:t>
            </a:r>
          </a:p>
          <a:p>
            <a:pPr marL="0" indent="0">
              <a:spcBef>
                <a:spcPct val="0"/>
              </a:spcBef>
              <a:spcAft>
                <a:spcPct val="15000"/>
              </a:spcAft>
              <a:buNone/>
            </a:pPr>
            <a:r>
              <a:rPr lang="en-US" altLang="en-US" sz="2400" dirty="0">
                <a:sym typeface="Symbol" panose="05050102010706020507" pitchFamily="18" charset="2"/>
              </a:rPr>
              <a:t>Autocorrelation</a:t>
            </a:r>
          </a:p>
          <a:p>
            <a:pPr marL="347663" indent="0">
              <a:spcBef>
                <a:spcPct val="0"/>
              </a:spcBef>
              <a:spcAft>
                <a:spcPct val="15000"/>
              </a:spcAft>
              <a:buNone/>
            </a:pPr>
            <a:r>
              <a:rPr lang="en-US" altLang="en-US" sz="2400" dirty="0" smtClean="0">
                <a:sym typeface="Symbol" panose="05050102010706020507" pitchFamily="18" charset="2"/>
              </a:rPr>
              <a:t>Sample </a:t>
            </a:r>
            <a:r>
              <a:rPr lang="en-US" altLang="en-US" sz="2400" dirty="0">
                <a:sym typeface="Symbol" panose="05050102010706020507" pitchFamily="18" charset="2"/>
              </a:rPr>
              <a:t>at lag </a:t>
            </a:r>
            <a:r>
              <a:rPr lang="en-US" altLang="en-US" sz="2400" i="1" dirty="0">
                <a:sym typeface="Symbol" panose="05050102010706020507" pitchFamily="18" charset="2"/>
              </a:rPr>
              <a:t>k</a:t>
            </a:r>
          </a:p>
          <a:p>
            <a:pPr marL="347663" indent="0">
              <a:spcBef>
                <a:spcPct val="0"/>
              </a:spcBef>
              <a:spcAft>
                <a:spcPct val="15000"/>
              </a:spcAft>
              <a:buNone/>
            </a:pPr>
            <a:r>
              <a:rPr lang="en-US" altLang="en-US" sz="2400" dirty="0" smtClean="0">
                <a:sym typeface="Symbol" panose="05050102010706020507" pitchFamily="18" charset="2"/>
              </a:rPr>
              <a:t>ACF </a:t>
            </a:r>
            <a:r>
              <a:rPr lang="en-US" altLang="en-US" sz="2400" dirty="0">
                <a:sym typeface="Symbol" panose="05050102010706020507" pitchFamily="18" charset="2"/>
              </a:rPr>
              <a:t>plot</a:t>
            </a:r>
          </a:p>
          <a:p>
            <a:pPr marL="0" indent="0">
              <a:spcBef>
                <a:spcPct val="0"/>
              </a:spcBef>
              <a:spcAft>
                <a:spcPct val="15000"/>
              </a:spcAft>
              <a:buNone/>
            </a:pPr>
            <a:r>
              <a:rPr lang="en-US" altLang="en-US" sz="2400" dirty="0" err="1">
                <a:sym typeface="Symbol" panose="05050102010706020507" pitchFamily="18" charset="2"/>
              </a:rPr>
              <a:t>Stationarity</a:t>
            </a:r>
            <a:endParaRPr lang="en-US" altLang="en-US" sz="2400" dirty="0">
              <a:sym typeface="Symbol" panose="05050102010706020507" pitchFamily="18" charset="2"/>
            </a:endParaRPr>
          </a:p>
          <a:p>
            <a:pPr marL="339725" indent="0">
              <a:spcBef>
                <a:spcPct val="0"/>
              </a:spcBef>
              <a:spcAft>
                <a:spcPct val="15000"/>
              </a:spcAft>
              <a:buNone/>
            </a:pPr>
            <a:r>
              <a:rPr lang="en-US" altLang="en-US" sz="2400" dirty="0" smtClean="0">
                <a:sym typeface="Symbol" panose="05050102010706020507" pitchFamily="18" charset="2"/>
              </a:rPr>
              <a:t>Differencing </a:t>
            </a:r>
            <a:r>
              <a:rPr lang="en-US" altLang="en-US" sz="2400" dirty="0">
                <a:sym typeface="Symbol" panose="05050102010706020507" pitchFamily="18" charset="2"/>
              </a:rPr>
              <a:t>to get </a:t>
            </a:r>
            <a:r>
              <a:rPr lang="en-US" altLang="en-US" sz="2400" dirty="0" err="1">
                <a:sym typeface="Symbol" panose="05050102010706020507" pitchFamily="18" charset="2"/>
              </a:rPr>
              <a:t>stationarity</a:t>
            </a:r>
            <a:endParaRPr lang="en-US" altLang="en-US" sz="2400" dirty="0">
              <a:sym typeface="Symbol" panose="05050102010706020507" pitchFamily="18" charset="2"/>
            </a:endParaRPr>
          </a:p>
          <a:p>
            <a:pPr marL="339725" indent="0">
              <a:spcBef>
                <a:spcPct val="0"/>
              </a:spcBef>
              <a:spcAft>
                <a:spcPct val="15000"/>
              </a:spcAft>
              <a:buNone/>
            </a:pPr>
            <a:r>
              <a:rPr lang="en-US" altLang="en-US" sz="2400" dirty="0" smtClean="0">
                <a:sym typeface="Symbol" panose="05050102010706020507" pitchFamily="18" charset="2"/>
              </a:rPr>
              <a:t>Seasonal </a:t>
            </a:r>
            <a:r>
              <a:rPr lang="en-US" altLang="en-US" sz="2400" dirty="0">
                <a:sym typeface="Symbol" panose="05050102010706020507" pitchFamily="18" charset="2"/>
              </a:rPr>
              <a:t>differences</a:t>
            </a:r>
          </a:p>
        </p:txBody>
      </p:sp>
    </p:spTree>
    <p:extLst>
      <p:ext uri="{BB962C8B-B14F-4D97-AF65-F5344CB8AC3E}">
        <p14:creationId xmlns:p14="http://schemas.microsoft.com/office/powerpoint/2010/main" val="35649584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Bridge Traffic: One Regular + One Seasonal Difference</a:t>
            </a:r>
          </a:p>
        </p:txBody>
      </p:sp>
      <p:pic>
        <p:nvPicPr>
          <p:cNvPr id="6" name="Picture 2" descr="Two graphs show two different trends. The first graph shows time on the horizontal axis from year 2004 to 2016 in increments of 2 and regular plus seasonal Difference from negative 50 to 100 in increments of 50. The graph has an irregular up and downward trend with peaks and troughs. The line begins in year 2004, regular plus seasonal Difference negative 20; peaks to the highest in 2004, regular plus seasonal Difference 100; drops to the lowest between 2004 and 2006 and regular plus seasonal Difference negative 60. The graph ends in 2016, regular plus seasonal Difference negative 40.&#10;The second graph shows lag from 0 to 48 on the horizontal axis in increments of 8. The vertical axis shows the values negative 0.4 to 0.2 and above in increments of 0.1. A line is drawn from 0.0 parallel to the horizontal axis. &#10;Spikes are shown above the horizontal axis in an increasing and decreasing trend. The highest points are marked at lag 10, A C F above 0.2. The lowest points below the horizontal axis are marked at lag 2, A C F negative 0.4.&#10;A dashed-line curve with an increasing trend begins at the first line in the graph at lag 0, A C F 0.2, slopes upward, and ends at lag 48, A C F above 0.2. &#10;A dashed-line curve with a decreasing trend begins below at the first line in the graph at lag 1, A C F negative 0.2, slopes downward, passes through lag 12, negative 0.38, and ends at lag 48, A C F negative 0.3.&#10;All data are approximate.&#10;Arrows pointing to lag 1 and lag 2 reads Looks best for stationarity. Can we use the associations at lag 1 and lag 12 to improve the model? Stay tuned for Section 12.3."/>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762912" y="1639594"/>
            <a:ext cx="7618177" cy="4456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081923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Random Walk Model</a:t>
            </a:r>
          </a:p>
        </p:txBody>
      </p:sp>
      <p:sp>
        <p:nvSpPr>
          <p:cNvPr id="4" name="Content Placeholder 3"/>
          <p:cNvSpPr>
            <a:spLocks noGrp="1"/>
          </p:cNvSpPr>
          <p:nvPr>
            <p:ph idx="1"/>
          </p:nvPr>
        </p:nvSpPr>
        <p:spPr>
          <a:xfrm>
            <a:off x="243114" y="1415142"/>
            <a:ext cx="8610600" cy="870858"/>
          </a:xfrm>
        </p:spPr>
        <p:txBody>
          <a:bodyPr/>
          <a:lstStyle/>
          <a:p>
            <a:pPr marL="0" indent="0">
              <a:buNone/>
            </a:pPr>
            <a:r>
              <a:rPr lang="en-US" sz="2400" dirty="0"/>
              <a:t>Time series values are often related to previous values. For example</a:t>
            </a:r>
            <a:r>
              <a:rPr lang="en-US" sz="2400" dirty="0" smtClean="0"/>
              <a:t>,</a:t>
            </a:r>
            <a:endParaRPr lang="en-US" sz="2400" dirty="0"/>
          </a:p>
        </p:txBody>
      </p:sp>
      <p:pic>
        <p:nvPicPr>
          <p:cNvPr id="14" name="Picture 2" descr="An equation reads Y subscript t equals y subscript t minus 1 plus epsilon subscript t where E subscript t approximately equals N (0, sigma subscript epsilon)."/>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1028700" y="2450523"/>
            <a:ext cx="6858000" cy="21214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type="body" sz="quarter" idx="10"/>
          </p:nvPr>
        </p:nvSpPr>
        <p:spPr/>
        <p:txBody>
          <a:bodyPr/>
          <a:lstStyle/>
          <a:p>
            <a:pPr marL="0" indent="0">
              <a:buNone/>
            </a:pPr>
            <a:r>
              <a:rPr lang="en-US" sz="2400" dirty="0"/>
              <a:t>In this </a:t>
            </a:r>
            <a:r>
              <a:rPr lang="en-US" sz="2400" b="1" i="1" dirty="0"/>
              <a:t>random walk</a:t>
            </a:r>
            <a:r>
              <a:rPr lang="en-US" sz="2400" dirty="0"/>
              <a:t>, each new value is just a random movement from the previous value</a:t>
            </a:r>
            <a:r>
              <a:rPr lang="en-US" sz="2400" dirty="0" smtClean="0"/>
              <a:t>.</a:t>
            </a:r>
          </a:p>
          <a:p>
            <a:pPr marL="0" indent="0" algn="ctr">
              <a:buNone/>
            </a:pPr>
            <a:r>
              <a:rPr lang="en-US" sz="2400" i="1" dirty="0"/>
              <a:t>What does a random walk series look like</a:t>
            </a:r>
            <a:r>
              <a:rPr lang="en-US" sz="2400" i="1" dirty="0" smtClean="0"/>
              <a:t>?</a:t>
            </a:r>
            <a:endParaRPr lang="en-US" sz="2400" i="1" dirty="0"/>
          </a:p>
        </p:txBody>
      </p:sp>
    </p:spTree>
    <p:extLst>
      <p:ext uri="{BB962C8B-B14F-4D97-AF65-F5344CB8AC3E}">
        <p14:creationId xmlns:p14="http://schemas.microsoft.com/office/powerpoint/2010/main" val="42650616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Plots of Random Walks</a:t>
            </a:r>
          </a:p>
        </p:txBody>
      </p:sp>
      <p:sp>
        <p:nvSpPr>
          <p:cNvPr id="4" name="Content Placeholder 3"/>
          <p:cNvSpPr>
            <a:spLocks noGrp="1"/>
          </p:cNvSpPr>
          <p:nvPr>
            <p:ph idx="1"/>
          </p:nvPr>
        </p:nvSpPr>
        <p:spPr>
          <a:xfrm>
            <a:off x="243114" y="1415142"/>
            <a:ext cx="8610600" cy="489858"/>
          </a:xfrm>
        </p:spPr>
        <p:txBody>
          <a:bodyPr>
            <a:normAutofit/>
          </a:bodyPr>
          <a:lstStyle/>
          <a:p>
            <a:pPr marL="0" indent="0">
              <a:buNone/>
            </a:pPr>
            <a:r>
              <a:rPr lang="en-US" dirty="0"/>
              <a:t>Random walks, starting around 100 with </a:t>
            </a:r>
            <a:r>
              <a:rPr lang="en-US" dirty="0" smtClean="0"/>
              <a:t>𝜎</a:t>
            </a:r>
            <a:r>
              <a:rPr lang="en-US" baseline="-25000" dirty="0" smtClean="0"/>
              <a:t>𝜀 </a:t>
            </a:r>
            <a:r>
              <a:rPr lang="en-US" dirty="0" smtClean="0"/>
              <a:t>≈ 1.5</a:t>
            </a:r>
            <a:r>
              <a:rPr lang="en-US" dirty="0"/>
              <a:t>.</a:t>
            </a:r>
          </a:p>
        </p:txBody>
      </p:sp>
      <p:pic>
        <p:nvPicPr>
          <p:cNvPr id="7" name="Picture Placeholder 6" descr="A graph correlating Price against Day shows a trend. The horizontal axis plots the number of days and the vertical axis plots the values of Price. The trend begins from (0, 90). Initially, the trend slopes upwards. In the first 20 days the price rises up to 110. The trend then gradually drops to 104 in the 36th day. In the following 5 days, the price peaks to 115 and starts to drop again only to rise and terminates at (70, 117).">
            <a:extLst>
              <a:ext uri="{FF2B5EF4-FFF2-40B4-BE49-F238E27FC236}">
                <a16:creationId xmlns="" xmlns:a16="http://schemas.microsoft.com/office/drawing/2014/main" id="{B9F7D7B4-D750-4F3D-8F6F-1C7E2F810B1B}"/>
              </a:ext>
            </a:extLst>
          </p:cNvPr>
          <p:cNvPicPr>
            <a:picLocks noGrp="1" noChangeAspect="1"/>
          </p:cNvPicPr>
          <p:nvPr>
            <p:ph type="pic" sz="quarter" idx="11"/>
          </p:nvPr>
        </p:nvPicPr>
        <p:blipFill>
          <a:blip r:embed="rId2"/>
          <a:stretch>
            <a:fillRect/>
          </a:stretch>
        </p:blipFill>
        <p:spPr>
          <a:xfrm>
            <a:off x="1721512" y="2086164"/>
            <a:ext cx="5509642" cy="3400236"/>
          </a:xfrm>
          <a:prstGeom prst="rect">
            <a:avLst/>
          </a:prstGeom>
        </p:spPr>
      </p:pic>
      <p:sp>
        <p:nvSpPr>
          <p:cNvPr id="5" name="Content Placeholder 4"/>
          <p:cNvSpPr>
            <a:spLocks noGrp="1"/>
          </p:cNvSpPr>
          <p:nvPr>
            <p:ph type="body" sz="quarter" idx="10"/>
          </p:nvPr>
        </p:nvSpPr>
        <p:spPr>
          <a:xfrm>
            <a:off x="241662" y="5515428"/>
            <a:ext cx="8673738" cy="504372"/>
          </a:xfrm>
        </p:spPr>
        <p:txBody>
          <a:bodyPr>
            <a:normAutofit/>
          </a:bodyPr>
          <a:lstStyle/>
          <a:p>
            <a:pPr marL="0" indent="0">
              <a:buNone/>
            </a:pPr>
            <a:r>
              <a:rPr lang="en-US" dirty="0"/>
              <a:t>This last series is actually Apple stock prices.</a:t>
            </a:r>
          </a:p>
        </p:txBody>
      </p:sp>
    </p:spTree>
    <p:extLst>
      <p:ext uri="{BB962C8B-B14F-4D97-AF65-F5344CB8AC3E}">
        <p14:creationId xmlns:p14="http://schemas.microsoft.com/office/powerpoint/2010/main" val="19003884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Apple Stock Prices</a:t>
            </a:r>
          </a:p>
        </p:txBody>
      </p:sp>
      <p:sp>
        <p:nvSpPr>
          <p:cNvPr id="4" name="Content Placeholder 3"/>
          <p:cNvSpPr>
            <a:spLocks noGrp="1"/>
          </p:cNvSpPr>
          <p:nvPr>
            <p:ph idx="1"/>
          </p:nvPr>
        </p:nvSpPr>
        <p:spPr>
          <a:xfrm>
            <a:off x="243114" y="1415142"/>
            <a:ext cx="8610600" cy="1328058"/>
          </a:xfrm>
        </p:spPr>
        <p:txBody>
          <a:bodyPr>
            <a:normAutofit/>
          </a:bodyPr>
          <a:lstStyle/>
          <a:p>
            <a:pPr marL="0" indent="0">
              <a:buNone/>
            </a:pPr>
            <a:r>
              <a:rPr lang="en-US" sz="2400" dirty="0"/>
              <a:t>Dataset: </a:t>
            </a:r>
            <a:r>
              <a:rPr lang="en-US" sz="2400" b="1" dirty="0"/>
              <a:t>AppleStock</a:t>
            </a:r>
            <a:r>
              <a:rPr lang="en-US" sz="2400" dirty="0"/>
              <a:t> (Stat2Data</a:t>
            </a:r>
            <a:r>
              <a:rPr lang="en-US" sz="2400" dirty="0" smtClean="0"/>
              <a:t>)</a:t>
            </a:r>
          </a:p>
          <a:p>
            <a:pPr marL="0" indent="0">
              <a:buNone/>
            </a:pPr>
            <a:r>
              <a:rPr lang="en-US" sz="2400" dirty="0"/>
              <a:t>Daily closing price of Apple stock (AAPL) between 7/21/2016 and 10/21/2016  (</a:t>
            </a:r>
            <a:r>
              <a:rPr lang="en-US" sz="2400" i="1" dirty="0"/>
              <a:t>n </a:t>
            </a:r>
            <a:r>
              <a:rPr lang="en-US" sz="2400" dirty="0"/>
              <a:t>= 66 trading days</a:t>
            </a:r>
            <a:r>
              <a:rPr lang="en-US" sz="2400" dirty="0" smtClean="0"/>
              <a:t>)</a:t>
            </a:r>
            <a:endParaRPr lang="en-US" sz="2400" dirty="0"/>
          </a:p>
        </p:txBody>
      </p:sp>
      <p:pic>
        <p:nvPicPr>
          <p:cNvPr id="8" name="Picture Placeholder 7" descr="A graph correlating Price against Day shows a trend. The horizontal axis plots the number of days and the vertical axis plots the values of Price. The trend begins from (0, 90). Initially, the trend slopes upwards. In the first 20 days the price rises up to 110. The trend then gradually drops to 104 in the 36th day. In the following 5 days, the price peaks to 115 and starts to drop again only to rise and terminates at (70, 117).">
            <a:extLst>
              <a:ext uri="{FF2B5EF4-FFF2-40B4-BE49-F238E27FC236}">
                <a16:creationId xmlns:a16="http://schemas.microsoft.com/office/drawing/2014/main" xmlns="" id="{B14A75CF-5B50-4B5D-9819-C2B5CA1AC423}"/>
              </a:ext>
            </a:extLst>
          </p:cNvPr>
          <p:cNvPicPr>
            <a:picLocks noGrp="1" noChangeAspect="1"/>
          </p:cNvPicPr>
          <p:nvPr>
            <p:ph type="pic" sz="quarter" idx="11"/>
          </p:nvPr>
        </p:nvPicPr>
        <p:blipFill>
          <a:blip r:embed="rId2"/>
          <a:stretch>
            <a:fillRect/>
          </a:stretch>
        </p:blipFill>
        <p:spPr>
          <a:xfrm>
            <a:off x="2067618" y="2971800"/>
            <a:ext cx="5008765" cy="3091124"/>
          </a:xfrm>
          <a:prstGeom prst="rect">
            <a:avLst/>
          </a:prstGeom>
        </p:spPr>
      </p:pic>
    </p:spTree>
    <p:extLst>
      <p:ext uri="{BB962C8B-B14F-4D97-AF65-F5344CB8AC3E}">
        <p14:creationId xmlns:p14="http://schemas.microsoft.com/office/powerpoint/2010/main" val="8384099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Differences</a:t>
            </a:r>
          </a:p>
        </p:txBody>
      </p:sp>
      <p:sp>
        <p:nvSpPr>
          <p:cNvPr id="9" name="Content Placeholder 8"/>
          <p:cNvSpPr>
            <a:spLocks noGrp="1"/>
          </p:cNvSpPr>
          <p:nvPr>
            <p:ph sz="quarter" idx="10"/>
          </p:nvPr>
        </p:nvSpPr>
        <p:spPr>
          <a:xfrm>
            <a:off x="247304" y="1407392"/>
            <a:ext cx="8591895" cy="4688607"/>
          </a:xfrm>
        </p:spPr>
        <p:txBody>
          <a:bodyPr/>
          <a:lstStyle/>
          <a:p>
            <a:pPr marL="0" indent="0">
              <a:buNone/>
            </a:pPr>
            <a:r>
              <a:rPr lang="en-US" dirty="0"/>
              <a:t>In time series, we are often interested in modeling the </a:t>
            </a:r>
            <a:r>
              <a:rPr lang="en-US" i="1" dirty="0"/>
              <a:t>changes</a:t>
            </a:r>
            <a:r>
              <a:rPr lang="en-US" dirty="0"/>
              <a:t> in a series from one time period to the next.</a:t>
            </a:r>
          </a:p>
          <a:p>
            <a:pPr marL="0" indent="0">
              <a:buNone/>
            </a:pPr>
            <a:endParaRPr lang="en-US" dirty="0" smtClean="0"/>
          </a:p>
          <a:p>
            <a:pPr marL="0" indent="0">
              <a:buNone/>
            </a:pPr>
            <a:r>
              <a:rPr lang="en-US" dirty="0" smtClean="0"/>
              <a:t>The </a:t>
            </a:r>
            <a:r>
              <a:rPr lang="en-US" b="1" i="1" dirty="0"/>
              <a:t>first difference </a:t>
            </a:r>
            <a:r>
              <a:rPr lang="en-US" dirty="0"/>
              <a:t>of a series is</a:t>
            </a:r>
          </a:p>
          <a:p>
            <a:pPr marL="0" indent="0" algn="ctr">
              <a:buNone/>
            </a:pPr>
            <a:r>
              <a:rPr lang="en-US" dirty="0"/>
              <a:t>∆</a:t>
            </a:r>
            <a:r>
              <a:rPr lang="en-US" i="1" dirty="0" err="1"/>
              <a:t>Y</a:t>
            </a:r>
            <a:r>
              <a:rPr lang="en-US" i="1" baseline="-25000" dirty="0" err="1"/>
              <a:t>t</a:t>
            </a:r>
            <a:r>
              <a:rPr lang="en-US" i="1" baseline="-25000" dirty="0"/>
              <a:t> </a:t>
            </a:r>
            <a:r>
              <a:rPr lang="en-US" i="1" dirty="0"/>
              <a:t>= </a:t>
            </a:r>
            <a:r>
              <a:rPr lang="en-US" i="1" dirty="0" err="1"/>
              <a:t>Y</a:t>
            </a:r>
            <a:r>
              <a:rPr lang="en-US" i="1" baseline="-25000" dirty="0" err="1"/>
              <a:t>t</a:t>
            </a:r>
            <a:r>
              <a:rPr lang="en-US" i="1" baseline="-25000" dirty="0"/>
              <a:t> </a:t>
            </a:r>
            <a:r>
              <a:rPr lang="en-US" i="1" dirty="0"/>
              <a:t>− Y</a:t>
            </a:r>
            <a:r>
              <a:rPr lang="en-US" i="1" baseline="-25000" dirty="0"/>
              <a:t>t-</a:t>
            </a:r>
            <a:r>
              <a:rPr lang="en-US" baseline="-25000" dirty="0"/>
              <a:t>1</a:t>
            </a:r>
          </a:p>
          <a:p>
            <a:pPr marL="0" indent="0">
              <a:buNone/>
            </a:pPr>
            <a:endParaRPr lang="en-US" dirty="0" smtClean="0"/>
          </a:p>
          <a:p>
            <a:pPr marL="0" indent="0">
              <a:buNone/>
            </a:pPr>
            <a:r>
              <a:rPr lang="en-US" dirty="0" smtClean="0"/>
              <a:t>For </a:t>
            </a:r>
            <a:r>
              <a:rPr lang="en-US" dirty="0"/>
              <a:t>a random walk with </a:t>
            </a:r>
            <a:r>
              <a:rPr lang="en-US" i="1" dirty="0" err="1"/>
              <a:t>Y</a:t>
            </a:r>
            <a:r>
              <a:rPr lang="en-US" i="1" baseline="-25000" dirty="0" err="1"/>
              <a:t>t</a:t>
            </a:r>
            <a:r>
              <a:rPr lang="en-US" i="1" baseline="-25000" dirty="0"/>
              <a:t> </a:t>
            </a:r>
            <a:r>
              <a:rPr lang="en-US" i="1" dirty="0"/>
              <a:t>= Y</a:t>
            </a:r>
            <a:r>
              <a:rPr lang="en-US" i="1" baseline="-25000" dirty="0"/>
              <a:t>t-</a:t>
            </a:r>
            <a:r>
              <a:rPr lang="en-US" baseline="-25000" dirty="0"/>
              <a:t>1</a:t>
            </a:r>
            <a:r>
              <a:rPr lang="en-US" i="1" dirty="0"/>
              <a:t>+ </a:t>
            </a:r>
            <a:r>
              <a:rPr lang="en-US" dirty="0"/>
              <a:t>𝜀</a:t>
            </a:r>
            <a:r>
              <a:rPr lang="en-US" i="1" baseline="-25000" dirty="0"/>
              <a:t>t</a:t>
            </a:r>
          </a:p>
          <a:p>
            <a:pPr marL="0" indent="0" algn="ctr">
              <a:buNone/>
            </a:pPr>
            <a:r>
              <a:rPr lang="en-US" dirty="0"/>
              <a:t>∆</a:t>
            </a:r>
            <a:r>
              <a:rPr lang="en-US" i="1" dirty="0" err="1"/>
              <a:t>Y</a:t>
            </a:r>
            <a:r>
              <a:rPr lang="en-US" i="1" baseline="-25000" dirty="0" err="1"/>
              <a:t>t</a:t>
            </a:r>
            <a:r>
              <a:rPr lang="en-US" i="1" baseline="-25000" dirty="0"/>
              <a:t> </a:t>
            </a:r>
            <a:r>
              <a:rPr lang="en-US" i="1" dirty="0"/>
              <a:t>= </a:t>
            </a:r>
            <a:r>
              <a:rPr lang="en-US" i="1" dirty="0" err="1"/>
              <a:t>Y</a:t>
            </a:r>
            <a:r>
              <a:rPr lang="en-US" i="1" baseline="-25000" dirty="0" err="1"/>
              <a:t>t</a:t>
            </a:r>
            <a:r>
              <a:rPr lang="en-US" i="1" baseline="-25000" dirty="0"/>
              <a:t> </a:t>
            </a:r>
            <a:r>
              <a:rPr lang="en-US" i="1" dirty="0"/>
              <a:t>− Y</a:t>
            </a:r>
            <a:r>
              <a:rPr lang="en-US" i="1" baseline="-25000" dirty="0"/>
              <a:t>t-</a:t>
            </a:r>
            <a:r>
              <a:rPr lang="en-US" baseline="-25000" dirty="0"/>
              <a:t>1</a:t>
            </a:r>
            <a:r>
              <a:rPr lang="en-US" i="1" dirty="0"/>
              <a:t> = </a:t>
            </a:r>
            <a:r>
              <a:rPr lang="en-US" dirty="0"/>
              <a:t>𝜀</a:t>
            </a:r>
            <a:r>
              <a:rPr lang="en-US" i="1" baseline="-25000" dirty="0"/>
              <a:t>t</a:t>
            </a:r>
            <a:endParaRPr lang="en-US" baseline="-25000" dirty="0"/>
          </a:p>
          <a:p>
            <a:pPr marL="0" indent="0">
              <a:buNone/>
            </a:pPr>
            <a:r>
              <a:rPr lang="en-US" dirty="0">
                <a:ea typeface="Cambria Math" panose="02040503050406030204" pitchFamily="18" charset="0"/>
                <a:sym typeface="Symbol" panose="05050102010706020507" pitchFamily="18" charset="2"/>
              </a:rPr>
              <a:t> The first difference,</a:t>
            </a:r>
            <a:r>
              <a:rPr lang="en-US" dirty="0"/>
              <a:t> ∆</a:t>
            </a:r>
            <a:r>
              <a:rPr lang="en-US" i="1" dirty="0" err="1"/>
              <a:t>Y</a:t>
            </a:r>
            <a:r>
              <a:rPr lang="en-US" i="1" baseline="-25000" dirty="0" err="1"/>
              <a:t>t</a:t>
            </a:r>
            <a:r>
              <a:rPr lang="en-US" dirty="0"/>
              <a:t>, of a random walk is a random error series</a:t>
            </a:r>
            <a:r>
              <a:rPr lang="en-US" dirty="0" smtClean="0"/>
              <a:t>.</a:t>
            </a:r>
            <a:endParaRPr lang="en-US" dirty="0"/>
          </a:p>
        </p:txBody>
      </p:sp>
    </p:spTree>
    <p:extLst>
      <p:ext uri="{BB962C8B-B14F-4D97-AF65-F5344CB8AC3E}">
        <p14:creationId xmlns:p14="http://schemas.microsoft.com/office/powerpoint/2010/main" val="18103581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First Differences Apple </a:t>
            </a:r>
            <a:r>
              <a:rPr lang="en-US" dirty="0" smtClean="0"/>
              <a:t>Prices (1 of 2)</a:t>
            </a:r>
            <a:endParaRPr lang="en-US" dirty="0"/>
          </a:p>
        </p:txBody>
      </p:sp>
      <p:pic>
        <p:nvPicPr>
          <p:cNvPr id="7" name="Picture 2" descr="A set of command lines and data.&#10;The command lines read:&#10;Prompt, data (AppleStock)&#10;Prompt, Apple Series equals t s (AppleStock dollar sign Price) &#10;Prompt, head (Apple Series) &#10;Time Series:&#10;Start equals 1 &#10;End equals 6 &#10;Frequency equals 1 &#10;[1] 99.43 98.66 97.34 96.67 102.95 104.34&#10;Prompt, Apple Diff equals diff (Apple Series) &#10;Prompt, head (Apple Diff) &#10;Time Series: &#10;Start equals 2 (Note: The first difference is &quot;missing&quot;)&#10;End equals 7 &#10;Frequency equals 1 &#10;[1] negative 0.77 negative 1.32 negative 0.67 6.28 1.39 negative 0.13. &#10;A note pointing to negative 0.77 reads negative 0.77 equals 98.66 minus 99.43."/>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485768" y="1461711"/>
            <a:ext cx="8172465" cy="47231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601589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First Differences Apple </a:t>
            </a:r>
            <a:r>
              <a:rPr lang="en-US" dirty="0" smtClean="0"/>
              <a:t>Prices (2 of 2)</a:t>
            </a:r>
            <a:endParaRPr lang="en-US" dirty="0"/>
          </a:p>
        </p:txBody>
      </p:sp>
      <p:pic>
        <p:nvPicPr>
          <p:cNvPr id="6" name="Picture 2" descr="Two line graphs and command lines are shown. The first graph is titled Prompt, plot (Apple Series) and shows time on the horizontal axis from 10 to 60 in increments of 10 and Apple Series on the vertical axis from 100 to 115 in increments of 5. The graph has an irregular up and down trend. The line starts at time 8, and Apple Series 100. The graph drops to its lowest at time 8, and Apple Series 90 and peaks and end at time 70, Apple Series 115.&#10;The second graph is titled Prompt, plot (Apple Diff) and shows time on the horizontal axis from 10 to 60. The vertical axis shows Apple Diff from negative 2 to 6. The line starts at time 2, Apple Diff negative 1. The graph peaks to 6 between 0 to 10 and drops to its lowest at negative 3 and time 30 to 40. The line ends at negative 1 after time 60. All data are approximate."/>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367689" y="2293974"/>
            <a:ext cx="8408622" cy="3177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938791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Measuring Dependence in a Series</a:t>
            </a:r>
            <a:endParaRPr lang="en-US" dirty="0"/>
          </a:p>
        </p:txBody>
      </p:sp>
      <p:sp>
        <p:nvSpPr>
          <p:cNvPr id="3" name="Content Placeholder 2"/>
          <p:cNvSpPr>
            <a:spLocks noGrp="1"/>
          </p:cNvSpPr>
          <p:nvPr>
            <p:ph idx="1"/>
          </p:nvPr>
        </p:nvSpPr>
        <p:spPr>
          <a:xfrm>
            <a:off x="243114" y="1415142"/>
            <a:ext cx="8610600" cy="947058"/>
          </a:xfrm>
        </p:spPr>
        <p:txBody>
          <a:bodyPr/>
          <a:lstStyle/>
          <a:p>
            <a:pPr marL="0" indent="0">
              <a:buNone/>
            </a:pPr>
            <a:r>
              <a:rPr lang="en-US" b="1" dirty="0" smtClean="0"/>
              <a:t>Lagplot</a:t>
            </a:r>
            <a:r>
              <a:rPr lang="en-US" dirty="0" smtClean="0"/>
              <a:t>: Plot values of a series versus values at a fixed lag time away</a:t>
            </a:r>
            <a:endParaRPr lang="en-US" dirty="0"/>
          </a:p>
        </p:txBody>
      </p:sp>
      <p:pic>
        <p:nvPicPr>
          <p:cNvPr id="8" name="Picture Placeholder 7" descr="A scatter plot is titled Lag equals 1 Plot for Apple Prices. The horizontal axis plots the values of previous Price and the vertical axis plots the values of Price. The graph shows several dots in a wide upward sloping path. As the value of previous price increases the price also increases. The dots are plotted between 95 and 117 along the horizontal and vertical axes.">
            <a:extLst>
              <a:ext uri="{FF2B5EF4-FFF2-40B4-BE49-F238E27FC236}">
                <a16:creationId xmlns:a16="http://schemas.microsoft.com/office/drawing/2014/main" xmlns="" id="{C33B7ACC-70A5-4120-9E48-D1B50015E223}"/>
              </a:ext>
            </a:extLst>
          </p:cNvPr>
          <p:cNvPicPr>
            <a:picLocks noGrp="1" noChangeAspect="1"/>
          </p:cNvPicPr>
          <p:nvPr>
            <p:ph type="pic" sz="quarter" idx="11"/>
          </p:nvPr>
        </p:nvPicPr>
        <p:blipFill>
          <a:blip r:embed="rId2"/>
          <a:stretch>
            <a:fillRect/>
          </a:stretch>
        </p:blipFill>
        <p:spPr>
          <a:xfrm>
            <a:off x="457200" y="2485236"/>
            <a:ext cx="3763159" cy="2322407"/>
          </a:xfrm>
        </p:spPr>
      </p:pic>
      <p:sp>
        <p:nvSpPr>
          <p:cNvPr id="14" name="Content Placeholder 13"/>
          <p:cNvSpPr>
            <a:spLocks noGrp="1"/>
          </p:cNvSpPr>
          <p:nvPr>
            <p:ph type="body" sz="quarter" idx="10"/>
          </p:nvPr>
        </p:nvSpPr>
        <p:spPr>
          <a:xfrm>
            <a:off x="241662" y="4905828"/>
            <a:ext cx="3949338" cy="809172"/>
          </a:xfrm>
        </p:spPr>
        <p:txBody>
          <a:bodyPr>
            <a:noAutofit/>
          </a:bodyPr>
          <a:lstStyle/>
          <a:p>
            <a:pPr marL="0" indent="0">
              <a:buNone/>
            </a:pPr>
            <a:r>
              <a:rPr lang="en-US" sz="2400" i="1" dirty="0"/>
              <a:t>Strong positive association with previous </a:t>
            </a:r>
            <a:r>
              <a:rPr lang="en-US" sz="2400" i="1" dirty="0" smtClean="0"/>
              <a:t>price</a:t>
            </a:r>
            <a:endParaRPr lang="en-US" sz="2400" i="1" dirty="0"/>
          </a:p>
        </p:txBody>
      </p:sp>
      <p:pic>
        <p:nvPicPr>
          <p:cNvPr id="9" name="Picture Placeholder 8" descr="A scatter plot is titled Lag equals 1 Plot ofr Apple Price Differences. The horizontal axis plots the values of previous difference and the vertical axis plots the values of Apple Price difference. The graph shows several dots scattered all over the graph but more points are concentrated between negative 2 and 2 marks along both the axes.">
            <a:extLst>
              <a:ext uri="{FF2B5EF4-FFF2-40B4-BE49-F238E27FC236}">
                <a16:creationId xmlns:a16="http://schemas.microsoft.com/office/drawing/2014/main" xmlns="" id="{7179EE87-F9F7-43BB-AD2E-550854C4CB7A}"/>
              </a:ext>
            </a:extLst>
          </p:cNvPr>
          <p:cNvPicPr>
            <a:picLocks noGrp="1" noChangeAspect="1"/>
          </p:cNvPicPr>
          <p:nvPr>
            <p:ph type="pic" sz="quarter" idx="13"/>
          </p:nvPr>
        </p:nvPicPr>
        <p:blipFill>
          <a:blip r:embed="rId3"/>
          <a:stretch>
            <a:fillRect/>
          </a:stretch>
        </p:blipFill>
        <p:spPr>
          <a:xfrm>
            <a:off x="4923641" y="2485235"/>
            <a:ext cx="3763159" cy="2322408"/>
          </a:xfrm>
        </p:spPr>
      </p:pic>
      <p:sp>
        <p:nvSpPr>
          <p:cNvPr id="16" name="Content Placeholder 15"/>
          <p:cNvSpPr>
            <a:spLocks noGrp="1"/>
          </p:cNvSpPr>
          <p:nvPr>
            <p:ph sz="quarter" idx="14"/>
          </p:nvPr>
        </p:nvSpPr>
        <p:spPr>
          <a:xfrm>
            <a:off x="4495800" y="4988115"/>
            <a:ext cx="4419600" cy="803085"/>
          </a:xfrm>
        </p:spPr>
        <p:txBody>
          <a:bodyPr>
            <a:normAutofit fontScale="85000" lnSpcReduction="20000"/>
          </a:bodyPr>
          <a:lstStyle/>
          <a:p>
            <a:pPr marL="0" indent="0">
              <a:lnSpc>
                <a:spcPct val="110000"/>
              </a:lnSpc>
              <a:buNone/>
            </a:pPr>
            <a:r>
              <a:rPr lang="en-US" sz="2800" i="1" dirty="0"/>
              <a:t>No apparent association between the price </a:t>
            </a:r>
            <a:r>
              <a:rPr lang="en-US" sz="2800" i="1" dirty="0" smtClean="0"/>
              <a:t>differences</a:t>
            </a:r>
            <a:endParaRPr lang="en-US" sz="2800" i="1" dirty="0"/>
          </a:p>
        </p:txBody>
      </p:sp>
    </p:spTree>
    <p:extLst>
      <p:ext uri="{BB962C8B-B14F-4D97-AF65-F5344CB8AC3E}">
        <p14:creationId xmlns:p14="http://schemas.microsoft.com/office/powerpoint/2010/main" val="22211789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2708</TotalTime>
  <Words>524</Words>
  <Application>Microsoft Office PowerPoint</Application>
  <PresentationFormat>On-screen Show (4:3)</PresentationFormat>
  <Paragraphs>69</Paragraphs>
  <Slides>20</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20</vt:i4>
      </vt:variant>
    </vt:vector>
  </HeadingPairs>
  <TitlesOfParts>
    <vt:vector size="29" baseType="lpstr">
      <vt:lpstr>ＭＳ Ｐゴシック</vt:lpstr>
      <vt:lpstr>Arial</vt:lpstr>
      <vt:lpstr>Arial Black</vt:lpstr>
      <vt:lpstr>Calibri</vt:lpstr>
      <vt:lpstr>Cambria Math</vt:lpstr>
      <vt:lpstr>Courier New</vt:lpstr>
      <vt:lpstr>Symbol</vt:lpstr>
      <vt:lpstr>Wingdings</vt:lpstr>
      <vt:lpstr>bergerinvitels3e_lectureslides_ch01_final</vt:lpstr>
      <vt:lpstr>Section 12.2 </vt:lpstr>
      <vt:lpstr>Section 12.2</vt:lpstr>
      <vt:lpstr>Random Walk Model</vt:lpstr>
      <vt:lpstr>Plots of Random Walks</vt:lpstr>
      <vt:lpstr>Example: Apple Stock Prices</vt:lpstr>
      <vt:lpstr>Differences</vt:lpstr>
      <vt:lpstr>First Differences Apple Prices (1 of 2)</vt:lpstr>
      <vt:lpstr>First Differences Apple Prices (2 of 2)</vt:lpstr>
      <vt:lpstr>Measuring Dependence in a Series</vt:lpstr>
      <vt:lpstr>Autocorrelation</vt:lpstr>
      <vt:lpstr>Autocorrelation (ACF) Plot in R (1 of 2)</vt:lpstr>
      <vt:lpstr>Autocorrelation (ACF) Plot in R (2 of 2)</vt:lpstr>
      <vt:lpstr>ACF of Apple Price Differences</vt:lpstr>
      <vt:lpstr>Stationarity</vt:lpstr>
      <vt:lpstr>Apple Prices</vt:lpstr>
      <vt:lpstr>Seasonal Differences and Stationarity</vt:lpstr>
      <vt:lpstr>ACF for Bridge Traffic and Differences</vt:lpstr>
      <vt:lpstr>Seasonal Differences</vt:lpstr>
      <vt:lpstr>Bridge Traffic with Seasonal Differences</vt:lpstr>
      <vt:lpstr>Bridge Traffic: One Regular + One Seasonal Difference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12.2</dc:title>
  <dc:creator>Canon</dc:creator>
  <cp:lastModifiedBy>Newton, Andy</cp:lastModifiedBy>
  <cp:revision>570</cp:revision>
  <dcterms:created xsi:type="dcterms:W3CDTF">2015-10-23T14:29:37Z</dcterms:created>
  <dcterms:modified xsi:type="dcterms:W3CDTF">2018-11-14T16:17:35Z</dcterms:modified>
</cp:coreProperties>
</file>